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3"/>
  </p:notesMasterIdLst>
  <p:sldIdLst>
    <p:sldId id="898" r:id="rId4"/>
    <p:sldId id="259" r:id="rId5"/>
    <p:sldId id="260" r:id="rId6"/>
    <p:sldId id="261" r:id="rId7"/>
    <p:sldId id="262" r:id="rId8"/>
    <p:sldId id="755" r:id="rId9"/>
    <p:sldId id="909" r:id="rId10"/>
    <p:sldId id="1185" r:id="rId11"/>
    <p:sldId id="1212" r:id="rId12"/>
    <p:sldId id="1186" r:id="rId13"/>
    <p:sldId id="1193" r:id="rId14"/>
    <p:sldId id="1194" r:id="rId15"/>
    <p:sldId id="1195" r:id="rId16"/>
    <p:sldId id="1196" r:id="rId17"/>
    <p:sldId id="1197" r:id="rId18"/>
    <p:sldId id="1198" r:id="rId19"/>
    <p:sldId id="1213" r:id="rId20"/>
    <p:sldId id="1214" r:id="rId21"/>
    <p:sldId id="1199" r:id="rId22"/>
    <p:sldId id="1200" r:id="rId23"/>
    <p:sldId id="1189" r:id="rId24"/>
    <p:sldId id="1215" r:id="rId25"/>
    <p:sldId id="1216" r:id="rId26"/>
    <p:sldId id="1177" r:id="rId27"/>
    <p:sldId id="1191" r:id="rId28"/>
    <p:sldId id="1077" r:id="rId29"/>
    <p:sldId id="407" r:id="rId30"/>
    <p:sldId id="417" r:id="rId31"/>
    <p:sldId id="281" r:id="rId32"/>
    <p:sldId id="950" r:id="rId33"/>
    <p:sldId id="276" r:id="rId34"/>
    <p:sldId id="277" r:id="rId35"/>
    <p:sldId id="278" r:id="rId36"/>
    <p:sldId id="1160" r:id="rId37"/>
    <p:sldId id="1179" r:id="rId38"/>
    <p:sldId id="1211" r:id="rId39"/>
    <p:sldId id="283" r:id="rId40"/>
    <p:sldId id="284" r:id="rId41"/>
    <p:sldId id="309" r:id="rId42"/>
    <p:sldId id="310" r:id="rId43"/>
    <p:sldId id="961" r:id="rId44"/>
    <p:sldId id="962" r:id="rId45"/>
    <p:sldId id="1181" r:id="rId46"/>
    <p:sldId id="976" r:id="rId47"/>
    <p:sldId id="977" r:id="rId48"/>
    <p:sldId id="978" r:id="rId49"/>
    <p:sldId id="312" r:id="rId50"/>
    <p:sldId id="313" r:id="rId51"/>
    <p:sldId id="31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76" autoAdjust="0"/>
  </p:normalViewPr>
  <p:slideViewPr>
    <p:cSldViewPr>
      <p:cViewPr varScale="1">
        <p:scale>
          <a:sx n="74" d="100"/>
          <a:sy n="74" d="100"/>
        </p:scale>
        <p:origin x="120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5/12/2023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5/12/2023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5/12/2023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5/12/2023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5/12/2023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5/12/2023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5/12/2023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8000" r="-17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49/2023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22643" y="3318808"/>
            <a:ext cx="6934200" cy="1938992"/>
          </a:xfrm>
          <a:prstGeom prst="rect">
            <a:avLst/>
          </a:prstGeom>
        </p:spPr>
        <p:txBody>
          <a:bodyPr wrap="square">
            <a:spAutoFit/>
          </a:bodyPr>
          <a:lstStyle/>
          <a:p>
            <a:pPr algn="ctr"/>
            <a:r>
              <a:rPr lang="fi-FI" sz="60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Arial Black" pitchFamily="34" charset="0"/>
              </a:rPr>
              <a:t>ZAKAT DAN HIKMAHNYA</a:t>
            </a:r>
            <a:endParaRPr lang="it-IT" sz="60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Arial Black" pitchFamily="34" charset="0"/>
            </a:endParaRPr>
          </a:p>
        </p:txBody>
      </p:sp>
      <p:sp>
        <p:nvSpPr>
          <p:cNvPr id="3" name="Rectangle 2">
            <a:extLst>
              <a:ext uri="{FF2B5EF4-FFF2-40B4-BE49-F238E27FC236}">
                <a16:creationId xmlns:a16="http://schemas.microsoft.com/office/drawing/2014/main" xmlns="" id="{1BCD6A67-D6C1-BB03-033A-855C22F9F64D}"/>
              </a:ext>
            </a:extLst>
          </p:cNvPr>
          <p:cNvSpPr/>
          <p:nvPr/>
        </p:nvSpPr>
        <p:spPr>
          <a:xfrm>
            <a:off x="-76200" y="57912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24 JAMADIL </a:t>
            </a:r>
            <a:r>
              <a:rPr lang="pt-BR" sz="2400" b="1">
                <a:solidFill>
                  <a:srgbClr val="FFFF00"/>
                </a:solidFill>
                <a:effectLst>
                  <a:glow rad="139700">
                    <a:schemeClr val="tx1">
                      <a:alpha val="40000"/>
                    </a:schemeClr>
                  </a:glow>
                  <a:outerShdw dist="38100" dir="2700000" algn="tl">
                    <a:srgbClr val="000000">
                      <a:alpha val="94000"/>
                    </a:srgbClr>
                  </a:outerShdw>
                </a:effectLst>
              </a:rPr>
              <a:t>AWAL 1445H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8 DISEMBER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3000" r="-1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04800" y="2667000"/>
            <a:ext cx="8504639" cy="3733800"/>
          </a:xfrm>
          <a:prstGeom prst="roundRect">
            <a:avLst/>
          </a:prstGeom>
          <a:solidFill>
            <a:schemeClr val="accent6">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Malahan zakat itu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difardukan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 atas orang Islam supaya faedah dan manfaatnya kembali kepada masyarakat Islam, mempereratkan ikatan kasih mesra dan menimbulkan perasaan saling bertimbang rasa sesama mereka.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304800" y="457200"/>
            <a:ext cx="8504639" cy="1524000"/>
          </a:xfrm>
          <a:prstGeom prst="roundRect">
            <a:avLst/>
          </a:prstGeom>
          <a:solidFill>
            <a:schemeClr val="accent6">
              <a:lumMod val="60000"/>
              <a:lumOff val="40000"/>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Ta’ala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tidak mewajibkan zakat kerana sesuatu hajatNya sendiri,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267181" y="2099075"/>
            <a:ext cx="457200" cy="3738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157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3124200"/>
            <a:ext cx="8305800" cy="2895600"/>
          </a:xfrm>
          <a:prstGeom prst="roundRect">
            <a:avLst/>
          </a:prstGeom>
          <a:solidFill>
            <a:schemeClr val="accent6">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Berada dalam keadaan lemah dan terkebelakang kerana mereka gagal menyempurnakan dengan sewajarnya rukun-rukun Islam.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1066800" y="457200"/>
            <a:ext cx="7162800" cy="9906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Umat Islam kita pada hari ini</a:t>
            </a:r>
          </a:p>
        </p:txBody>
      </p:sp>
      <p:sp>
        <p:nvSpPr>
          <p:cNvPr id="5" name="Chevron 4"/>
          <p:cNvSpPr/>
          <p:nvPr/>
        </p:nvSpPr>
        <p:spPr>
          <a:xfrm rot="5400000">
            <a:off x="4000481" y="2137175"/>
            <a:ext cx="990600" cy="3738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3539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21000" r="-21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 y="2514600"/>
            <a:ext cx="8305800" cy="39624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Jika kegemilangan umat Islam yang dahulu ingin kita miliki semula dan kita ingin melihat masyarakat kita sejahtera dan teguh, maka jalan yang utama sekali ialah dengan menunaikan segala rukun Islam dengan sebaik-baiknya.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2514600" y="457200"/>
            <a:ext cx="3810000" cy="990600"/>
          </a:xfrm>
          <a:prstGeom prst="roundRect">
            <a:avLst/>
          </a:prstGeom>
          <a:solidFill>
            <a:schemeClr val="accent6">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Maka,</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3979663" y="1735337"/>
            <a:ext cx="796524" cy="5262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790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3000" r="-1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 y="2819400"/>
            <a:ext cx="8305800" cy="32766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Zakat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itu ialah salah satu daripada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rukun-rukun Islam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lima. Sebagaimana kita wajib mendirikan sembahyang dan berpuasa, maka sedemikianlah juga kita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wajib</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menunaikan zakat.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1066800" y="457200"/>
            <a:ext cx="6629400" cy="1066800"/>
          </a:xfrm>
          <a:prstGeom prst="roundRect">
            <a:avLst/>
          </a:prstGeom>
          <a:solidFill>
            <a:schemeClr val="accent6">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Kita sekalian telah maklum bahawa, </a:t>
            </a:r>
          </a:p>
        </p:txBody>
      </p:sp>
      <p:sp>
        <p:nvSpPr>
          <p:cNvPr id="5" name="Chevron 4"/>
          <p:cNvSpPr/>
          <p:nvPr/>
        </p:nvSpPr>
        <p:spPr>
          <a:xfrm rot="5400000">
            <a:off x="4113013" y="1853213"/>
            <a:ext cx="796524" cy="5262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642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22000" r="-22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83079" y="2133600"/>
            <a:ext cx="8305800" cy="44196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Merupakan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satu aturan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atau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sistem ekonomi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membolehkan umat Islam bekerjasama dan bantu membantu antara satu sama lain dalam pekerjaan dunia, di samping berbakti dan mendekati diri kepada Allah SWT.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3505200" y="457200"/>
            <a:ext cx="2057400" cy="9144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Zakat</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311409" y="1568209"/>
            <a:ext cx="590552" cy="387829"/>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236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212785" y="228600"/>
            <a:ext cx="8686800" cy="19050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Agama Islam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telah menerangkan dengan jelas jenis-jenis harta yang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diwajibkan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padanya zakat, seperti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1790700" y="2362200"/>
            <a:ext cx="5562600" cy="9906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zakat emas dan perak</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1790700" y="3505200"/>
            <a:ext cx="5562600" cy="9906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zakat perniagaan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5">
            <a:extLst>
              <a:ext uri="{FF2B5EF4-FFF2-40B4-BE49-F238E27FC236}">
                <a16:creationId xmlns:a16="http://schemas.microsoft.com/office/drawing/2014/main" xmlns="" id="{A3097165-8E05-6925-6216-11FFD7BA27DA}"/>
              </a:ext>
            </a:extLst>
          </p:cNvPr>
          <p:cNvSpPr/>
          <p:nvPr/>
        </p:nvSpPr>
        <p:spPr>
          <a:xfrm>
            <a:off x="1790700" y="4648200"/>
            <a:ext cx="6134100" cy="9906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zakat binatang ternakan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1809391" y="5809891"/>
            <a:ext cx="6134100" cy="9906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zakat hasil pertanian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Chevron 9"/>
          <p:cNvSpPr/>
          <p:nvPr/>
        </p:nvSpPr>
        <p:spPr>
          <a:xfrm>
            <a:off x="558228" y="2789582"/>
            <a:ext cx="1001397" cy="258418"/>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hevron 10"/>
          <p:cNvSpPr/>
          <p:nvPr/>
        </p:nvSpPr>
        <p:spPr>
          <a:xfrm>
            <a:off x="536286" y="3871291"/>
            <a:ext cx="1001397" cy="258418"/>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hevron 11"/>
          <p:cNvSpPr/>
          <p:nvPr/>
        </p:nvSpPr>
        <p:spPr>
          <a:xfrm>
            <a:off x="536286" y="5029200"/>
            <a:ext cx="1001397" cy="258418"/>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p:cNvSpPr/>
          <p:nvPr/>
        </p:nvSpPr>
        <p:spPr>
          <a:xfrm>
            <a:off x="536286" y="6175982"/>
            <a:ext cx="1001397" cy="258418"/>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24025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33375" y="1981200"/>
            <a:ext cx="8686800" cy="3848100"/>
          </a:xfrm>
          <a:prstGeom prst="roundRect">
            <a:avLst/>
          </a:prstGeom>
          <a:solidFill>
            <a:schemeClr val="bg2">
              <a:lumMod val="5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Al-Quran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mulia pula telah menerangkan kepada siapakah, zakat itu mesti dibelanjakan. Allah SWT telah berfirman dalam surah at-Taubah, ayat 60:</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8124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5">
            <a:extLst>
              <a:ext uri="{FF2B5EF4-FFF2-40B4-BE49-F238E27FC236}">
                <a16:creationId xmlns:a16="http://schemas.microsoft.com/office/drawing/2014/main" xmlns="" id="{B99F7B4E-83DC-BDF3-5F5E-501ED07D7196}"/>
              </a:ext>
            </a:extLst>
          </p:cNvPr>
          <p:cNvSpPr/>
          <p:nvPr/>
        </p:nvSpPr>
        <p:spPr>
          <a:xfrm>
            <a:off x="308833" y="228600"/>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telah berfirman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At-Taubah, ayat 60 :</a:t>
            </a:r>
          </a:p>
        </p:txBody>
      </p:sp>
      <p:pic>
        <p:nvPicPr>
          <p:cNvPr id="4" name="Picture 3">
            <a:extLst>
              <a:ext uri="{FF2B5EF4-FFF2-40B4-BE49-F238E27FC236}">
                <a16:creationId xmlns:a16="http://schemas.microsoft.com/office/drawing/2014/main" xmlns="" id="{B5146893-3D3D-4B47-9527-3095C684C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27" y="1524000"/>
            <a:ext cx="8876545" cy="4730906"/>
          </a:xfrm>
          <a:prstGeom prst="rect">
            <a:avLst/>
          </a:prstGeom>
        </p:spPr>
      </p:pic>
    </p:spTree>
    <p:extLst>
      <p:ext uri="{BB962C8B-B14F-4D97-AF65-F5344CB8AC3E}">
        <p14:creationId xmlns:p14="http://schemas.microsoft.com/office/powerpoint/2010/main" val="32299192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5000" r="-80000"/>
          </a:stretch>
        </a:blipFill>
        <a:effectLst/>
      </p:bgPr>
    </p:bg>
    <p:spTree>
      <p:nvGrpSpPr>
        <p:cNvPr id="1" name=""/>
        <p:cNvGrpSpPr/>
        <p:nvPr/>
      </p:nvGrpSpPr>
      <p:grpSpPr>
        <a:xfrm>
          <a:off x="0" y="0"/>
          <a:ext cx="0" cy="0"/>
          <a:chOff x="0" y="0"/>
          <a:chExt cx="0" cy="0"/>
        </a:xfrm>
      </p:grpSpPr>
      <p:sp>
        <p:nvSpPr>
          <p:cNvPr id="7" name="Rectangle 6"/>
          <p:cNvSpPr/>
          <p:nvPr/>
        </p:nvSpPr>
        <p:spPr>
          <a:xfrm>
            <a:off x="533400" y="152400"/>
            <a:ext cx="8229599" cy="6494085"/>
          </a:xfrm>
          <a:prstGeom prst="rect">
            <a:avLst/>
          </a:prstGeom>
        </p:spPr>
        <p:txBody>
          <a:bodyPr wrap="square">
            <a:spAutoFit/>
          </a:bodyPr>
          <a:lstStyle/>
          <a:p>
            <a:pPr algn="just"/>
            <a:r>
              <a:rPr lang="ms-MY" sz="3200" b="1" dirty="0"/>
              <a:t>Maksudnya : </a:t>
            </a:r>
            <a:r>
              <a:rPr lang="ms-MY" sz="3200" b="1" dirty="0">
                <a:solidFill>
                  <a:srgbClr val="C00000"/>
                </a:solidFill>
              </a:rPr>
              <a:t>Sesungguhnya sedekah-sedekah (zakat) itu hanyalah untuk orang-orang fakir, orang-orang miskin, amil-amil yang menguruskannya , dan orang-orang muallaf yang dijinakkan hatinya, dan untuk hamba-hamba yang hendak memerdekakan dirinya, dan orang-orang yang berhutang, dan untuk (dibelanjakan pada) jalan Allah, dan orang-orang musafir (yang keputusan) dalam perjalanan. (Ketetapan hukum yang sedemikian itu ialah) sebagai satu ketetapan (yang datangnya) dari Allah. Dan (ingatlah) Allah Maha Mengetahui, lagi Maha Bijaksana.	</a:t>
            </a:r>
            <a:endParaRPr lang="ms-MY" sz="3600" b="1" dirty="0"/>
          </a:p>
        </p:txBody>
      </p:sp>
    </p:spTree>
    <p:extLst>
      <p:ext uri="{BB962C8B-B14F-4D97-AF65-F5344CB8AC3E}">
        <p14:creationId xmlns:p14="http://schemas.microsoft.com/office/powerpoint/2010/main" val="34709568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828800" y="838200"/>
            <a:ext cx="5334000" cy="8382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Oleh yang demikian, </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381000" y="2438400"/>
            <a:ext cx="8382000" cy="36576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Tunaikanlah setiap </a:t>
            </a:r>
            <a:r>
              <a:rPr lang="sv-SE" sz="3200" b="1"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kewajipan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diperintahkan ke atas kita. Janganlah kita mengerjakan satu rukun Islam, tetapi meninggalkan yang lain dalam keadaan kita berkuasa mengerjakannya.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149925" y="1940125"/>
            <a:ext cx="567924" cy="276225"/>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1743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228600" y="1828800"/>
            <a:ext cx="8686800" cy="3733800"/>
          </a:xfrm>
          <a:prstGeom prst="roundRect">
            <a:avLst/>
          </a:prstGeom>
          <a:solidFill>
            <a:schemeClr val="tx1">
              <a:lumMod val="65000"/>
              <a:lumOff val="35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Padahal tiap-tiap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rukun Islam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itu sama sahaja pentingnya. Setiap satunya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mengandungi hikmah-hikmah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tertentu dan merupakan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kewajipan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hamba terhadap Tuhannya.</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3440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3000" b="-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91633" y="2895600"/>
            <a:ext cx="8305800" cy="3657600"/>
          </a:xfrm>
          <a:prstGeom prst="roundRect">
            <a:avLst/>
          </a:prstGeom>
          <a:solidFill>
            <a:schemeClr val="accent1">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Harta benda yang ada di tangan kita adalah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amanah Allah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Ta’ala kepada kita. Kita diperintahkan supaya membelanjakannya menurut cara-cara yang diaturkan oleh Allah Ta’ala.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587449" y="762000"/>
            <a:ext cx="7914167" cy="1104900"/>
          </a:xfrm>
          <a:prstGeom prst="roundRect">
            <a:avLst/>
          </a:prstGeom>
          <a:solidFill>
            <a:schemeClr val="accent1">
              <a:lumMod val="60000"/>
              <a:lumOff val="40000"/>
              <a:alpha val="69000"/>
            </a:schemeClr>
          </a:solidFill>
          <a:ln>
            <a:solidFill>
              <a:schemeClr val="tx2">
                <a:lumMod val="40000"/>
                <a:lumOff val="6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Kita sayugia mengetahui bahawa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184370" y="2183013"/>
            <a:ext cx="720324" cy="4000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8260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52400" y="2209800"/>
            <a:ext cx="8763000" cy="4495800"/>
          </a:xfrm>
          <a:prstGeom prst="roundRect">
            <a:avLst/>
          </a:prstGeom>
          <a:solidFill>
            <a:schemeClr val="accent6">
              <a:lumMod val="60000"/>
              <a:lumOff val="40000"/>
              <a:alpha val="38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Jadilah harta benda itu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bala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mengancam kita. Barangsiapa yang enggan atau engkar menunaikan zakat yang diwajibkan ke atasnya, maka hartanya itu lambat laun akan ditimpa kemerosotan dan kebinasaan.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Pada hari Kiamat kelak</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dia akan menerima balasan azab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siksa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pedih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2362200" y="267383"/>
            <a:ext cx="4343400" cy="914400"/>
          </a:xfrm>
          <a:prstGeom prst="roundRect">
            <a:avLst/>
          </a:prstGeom>
          <a:solidFill>
            <a:schemeClr val="accent6">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Kalau tidak,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094900" y="1462689"/>
            <a:ext cx="720324" cy="4000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0793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5000" r="-80000"/>
          </a:stretch>
        </a:blipFill>
        <a:effectLst/>
      </p:bgPr>
    </p:bg>
    <p:spTree>
      <p:nvGrpSpPr>
        <p:cNvPr id="1" name=""/>
        <p:cNvGrpSpPr/>
        <p:nvPr/>
      </p:nvGrpSpPr>
      <p:grpSpPr>
        <a:xfrm>
          <a:off x="0" y="0"/>
          <a:ext cx="0" cy="0"/>
          <a:chOff x="0" y="0"/>
          <a:chExt cx="0" cy="0"/>
        </a:xfrm>
      </p:grpSpPr>
      <p:sp>
        <p:nvSpPr>
          <p:cNvPr id="7" name="Rectangle 6"/>
          <p:cNvSpPr/>
          <p:nvPr/>
        </p:nvSpPr>
        <p:spPr>
          <a:xfrm>
            <a:off x="457199" y="4056913"/>
            <a:ext cx="8229599" cy="2554545"/>
          </a:xfrm>
          <a:prstGeom prst="rect">
            <a:avLst/>
          </a:prstGeom>
        </p:spPr>
        <p:txBody>
          <a:bodyPr wrap="square">
            <a:spAutoFit/>
          </a:bodyPr>
          <a:lstStyle/>
          <a:p>
            <a:pPr algn="just"/>
            <a:r>
              <a:rPr lang="ms-MY" sz="3200" b="1" dirty="0"/>
              <a:t>Maksudnya : </a:t>
            </a:r>
            <a:r>
              <a:rPr lang="ms-MY" sz="3200" b="1" dirty="0">
                <a:solidFill>
                  <a:srgbClr val="C00000"/>
                </a:solidFill>
              </a:rPr>
              <a:t>Dan (ingatlah) orang yang menyimpan emas dan perak serta tidak membelanjakannya pada jalan Allah, maka khabarkanlah kepada mereka dengan azab seksa yang tidak terperi sakitnya.</a:t>
            </a:r>
            <a:endParaRPr lang="ms-MY" sz="3600" b="1" dirty="0"/>
          </a:p>
        </p:txBody>
      </p:sp>
      <p:sp>
        <p:nvSpPr>
          <p:cNvPr id="8" name="Snip Diagonal Corner Rectangle 5">
            <a:extLst>
              <a:ext uri="{FF2B5EF4-FFF2-40B4-BE49-F238E27FC236}">
                <a16:creationId xmlns:a16="http://schemas.microsoft.com/office/drawing/2014/main" xmlns="" id="{B99F7B4E-83DC-BDF3-5F5E-501ED07D7196}"/>
              </a:ext>
            </a:extLst>
          </p:cNvPr>
          <p:cNvSpPr/>
          <p:nvPr/>
        </p:nvSpPr>
        <p:spPr>
          <a:xfrm>
            <a:off x="280259" y="255168"/>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At-Taubah, ayat 34: </a:t>
            </a:r>
          </a:p>
        </p:txBody>
      </p:sp>
      <p:pic>
        <p:nvPicPr>
          <p:cNvPr id="4" name="Picture 3">
            <a:extLst>
              <a:ext uri="{FF2B5EF4-FFF2-40B4-BE49-F238E27FC236}">
                <a16:creationId xmlns:a16="http://schemas.microsoft.com/office/drawing/2014/main" xmlns="" id="{A6EC19F8-B8FA-4D8B-9456-D7CF4572A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1600"/>
            <a:ext cx="9144000" cy="2488367"/>
          </a:xfrm>
          <a:prstGeom prst="rect">
            <a:avLst/>
          </a:prstGeom>
        </p:spPr>
      </p:pic>
    </p:spTree>
    <p:extLst>
      <p:ext uri="{BB962C8B-B14F-4D97-AF65-F5344CB8AC3E}">
        <p14:creationId xmlns:p14="http://schemas.microsoft.com/office/powerpoint/2010/main" val="22391675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676400"/>
            <a:ext cx="8305800" cy="45720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fontScale="92500"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wajib bersyukur kepada Allah SWT kerana pihak Ulul Amri di negeri ini, menerusi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Majlis Agama Islam dan Adat Melayu (MAIDAM)</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telah menyusun dan mengatur urusan zakat ini dengan cermat dan teliti pembahagiannya, menurut apa yang telah ditetapkan oleh syariat Islam.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38820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27008" y="1600200"/>
            <a:ext cx="8229600" cy="2209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itu, bersegeralah menunaikan zakat apabila memenuhi syarat-syaratnya melalui saluran yang telah disediakan.</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8">
            <a:extLst>
              <a:ext uri="{FF2B5EF4-FFF2-40B4-BE49-F238E27FC236}">
                <a16:creationId xmlns:a16="http://schemas.microsoft.com/office/drawing/2014/main" xmlns="" id="{FA9C5201-3937-4A66-A830-C32FEA0519A1}"/>
              </a:ext>
            </a:extLst>
          </p:cNvPr>
          <p:cNvSpPr txBox="1">
            <a:spLocks/>
          </p:cNvSpPr>
          <p:nvPr/>
        </p:nvSpPr>
        <p:spPr>
          <a:xfrm>
            <a:off x="457200" y="3962400"/>
            <a:ext cx="8229600" cy="27432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Khatib memohon kepada Allah SWT agar kita semua dikurniakan taufiq dan dorongan untuk menunaikan fardu zakat. Mudah-mudahan Allah Ta’ala menerima amalan kita dengan kelimpahan dan kemurahanNya.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94898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71500" y="228601"/>
            <a:ext cx="8077199" cy="8382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37840" y="324535"/>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419819" y="4108542"/>
            <a:ext cx="8229599" cy="2677656"/>
          </a:xfrm>
          <a:prstGeom prst="rect">
            <a:avLst/>
          </a:prstGeom>
        </p:spPr>
        <p:txBody>
          <a:bodyPr wrap="square">
            <a:spAutoFit/>
          </a:bodyPr>
          <a:lstStyle/>
          <a:p>
            <a:pPr algn="just"/>
            <a:r>
              <a:rPr lang="ms-MY" sz="2400" b="1" dirty="0"/>
              <a:t>Maksudnya : </a:t>
            </a:r>
            <a:r>
              <a:rPr lang="ms-MY" sz="2400" b="1" dirty="0">
                <a:solidFill>
                  <a:srgbClr val="C00000"/>
                </a:solidFill>
              </a:rPr>
              <a:t>Dan belanjakanlah (dermakanlah) sebahagian dari rezeki yang Kami berikan kepada kamu sebelum seseorang dari kamu sampai ajal maut kepadanya, lalu dia berkata: Wahai Tuhanku! Alangkah baiknya kalau Engkau lambatkan kedatangan ajalku ke suatu masa yang sedikit lagi, maka aku dapat bersedekah dan dapat pula aku menjadi dari orang yang salih.</a:t>
            </a:r>
            <a:endParaRPr lang="ms-MY" sz="2400" b="1" dirty="0"/>
          </a:p>
        </p:txBody>
      </p:sp>
      <p:pic>
        <p:nvPicPr>
          <p:cNvPr id="5" name="Picture 4">
            <a:extLst>
              <a:ext uri="{FF2B5EF4-FFF2-40B4-BE49-F238E27FC236}">
                <a16:creationId xmlns:a16="http://schemas.microsoft.com/office/drawing/2014/main" xmlns="" id="{5334CB20-51D9-4FCF-BD75-317B2877B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51" y="1079009"/>
            <a:ext cx="8608298" cy="3340898"/>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42329" y="1446074"/>
            <a:ext cx="8629650" cy="1754326"/>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p>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p>
        </p:txBody>
      </p:sp>
      <p:sp>
        <p:nvSpPr>
          <p:cNvPr id="5" name="TextBox 4"/>
          <p:cNvSpPr txBox="1"/>
          <p:nvPr/>
        </p:nvSpPr>
        <p:spPr>
          <a:xfrm>
            <a:off x="242329" y="3657600"/>
            <a:ext cx="8629652"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sahaja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521898" y="1905000"/>
            <a:ext cx="8077200" cy="4267200"/>
          </a:xfrm>
          <a:prstGeom prst="flowChartAlternateProcess">
            <a:avLst/>
          </a:prstGeom>
          <a:gradFill flip="none" rotWithShape="1">
            <a:gsLst>
              <a:gs pos="19000">
                <a:schemeClr val="accent5">
                  <a:lumMod val="50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Wahai hamba-hamba Allah, berbaktilah kepada Allah SWT dan jagalah setiap gerak geri dan tutur kata. Setiap tindakan yang dilakukan dan setiap perkataan  yang diucapkan pasti akan dicatat oleh malaikat.</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28600" y="1752600"/>
            <a:ext cx="8635141" cy="4495800"/>
          </a:xfrm>
          <a:prstGeom prst="flowChartAlternateProcess">
            <a:avLst/>
          </a:prstGeom>
          <a:gradFill flip="none" rotWithShape="1">
            <a:gsLst>
              <a:gs pos="19000">
                <a:schemeClr val="accent5">
                  <a:lumMod val="50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Sesungguhnya setiap manusia akan diserahkan buku amalan masing-masing pada hari Akhirat nanti, dan ketika itu setiap yang tercatat dalam buku amalan tidak dapat diubah dan tak dapat dipinda lagi.                                                                                </a:t>
            </a:r>
            <a:endParaRPr lang="fi-FI"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43212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28600" y="1981200"/>
            <a:ext cx="8635141" cy="3581400"/>
          </a:xfrm>
          <a:prstGeom prst="flowChartAlternateProcess">
            <a:avLst/>
          </a:prstGeom>
          <a:gradFill flip="none" rotWithShape="1">
            <a:gsLst>
              <a:gs pos="19000">
                <a:schemeClr val="accent5">
                  <a:lumMod val="50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Mudah-mudahan dengan peringatan ini, kita akan menjadi hamba Allah yang mendapat rahmat serta keampunan-Nya dan dimasukkan ke dalam syurga bersama kekasih kita Nabi Muhammad SAW.</a:t>
            </a: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940931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28600" y="1566208"/>
            <a:ext cx="8701030" cy="1938992"/>
          </a:xfrm>
          <a:prstGeom prst="rect">
            <a:avLst/>
          </a:prstGeom>
          <a:solidFill>
            <a:srgbClr val="002060">
              <a:alpha val="48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 وَمَنْ تَبِعَهُمْ بِإِحْسَانٍ إِلَى يَوْمِ الدِّينِ</a:t>
            </a:r>
            <a:endPar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14370" y="3956923"/>
            <a:ext cx="8701030"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selawat</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dan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para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secara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Kurniakanlah ganjaran pahala yang berterusan kepada pembayar- pembayar zakat yang telah menunaikan zakat melalui Majlis Agama Islam dan Adat Melayu Terengganu (MAIDAM) serta berkatilah dan rahmatilah segala harta- harta mereka yang berbaki. Kami memohon kepada-Mu agar harta- harta kami menjadi harta-harta yang bersih dan jadikanlah zakat kami ini sebagai saham buat kami di akhirat kelak.</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saudara kami di sana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8000" r="-17000"/>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24 Jamadil Awal 1445/ 8 DISEMBER 2023</a:t>
            </a:r>
          </a:p>
        </p:txBody>
      </p:sp>
      <p:sp>
        <p:nvSpPr>
          <p:cNvPr id="5" name="Rectangle 4">
            <a:extLst>
              <a:ext uri="{FF2B5EF4-FFF2-40B4-BE49-F238E27FC236}">
                <a16:creationId xmlns:a16="http://schemas.microsoft.com/office/drawing/2014/main" xmlns="" id="{8CD769F6-A83E-13AC-E464-A617695A3981}"/>
              </a:ext>
            </a:extLst>
          </p:cNvPr>
          <p:cNvSpPr/>
          <p:nvPr/>
        </p:nvSpPr>
        <p:spPr>
          <a:xfrm>
            <a:off x="1123949" y="3046274"/>
            <a:ext cx="6934200" cy="1938992"/>
          </a:xfrm>
          <a:prstGeom prst="rect">
            <a:avLst/>
          </a:prstGeom>
        </p:spPr>
        <p:txBody>
          <a:bodyPr wrap="square">
            <a:spAutoFit/>
          </a:bodyPr>
          <a:lstStyle/>
          <a:p>
            <a:pPr algn="ctr"/>
            <a:r>
              <a:rPr lang="fi-FI" sz="60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Arial Black" pitchFamily="34" charset="0"/>
              </a:rPr>
              <a:t>ZAKAT DAN HIKMAHNYA</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3000" r="-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2514600"/>
            <a:ext cx="8305800" cy="3962400"/>
          </a:xfrm>
          <a:prstGeom prst="roundRect">
            <a:avLst/>
          </a:prstGeom>
          <a:solidFill>
            <a:schemeClr val="accent6">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kebiasaan para Sahabat </a:t>
            </a:r>
            <a:r>
              <a:rPr lang="sv-SE" sz="3200" b="1"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Nabi Muhammad SAW</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untuk saling berpesan di antara satu sama lain supaya mengerjakan amalan-amalan yang soleh dan bersegera menunaikan kewajipan, termasuklah kewajipan mengeluarkan zakat.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1295400" y="342900"/>
            <a:ext cx="6705600" cy="914400"/>
          </a:xfrm>
          <a:prstGeom prst="roundRect">
            <a:avLst/>
          </a:prstGeom>
          <a:solidFill>
            <a:schemeClr val="accent6">
              <a:lumMod val="60000"/>
              <a:lumOff val="40000"/>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Menjadi suatu lumrah  </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3965975" y="1641875"/>
            <a:ext cx="990600" cy="3738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838200" y="381000"/>
            <a:ext cx="7467600" cy="1295400"/>
          </a:xfrm>
          <a:prstGeom prst="roundRect">
            <a:avLst/>
          </a:prstGeom>
          <a:solidFill>
            <a:schemeClr val="accent6">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Apatah lagi kita sebagai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umat Islam</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akhir zaman ini,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446568" y="2200940"/>
            <a:ext cx="8305800" cy="4419600"/>
          </a:xfrm>
          <a:prstGeom prst="roundRect">
            <a:avLst/>
          </a:prstGeom>
          <a:solidFill>
            <a:schemeClr val="accent6">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Amat memerlukan kepada pesanan dan ingatan sebegini. Ini adalah kerana dalam pengeluaran zakat mengandungi hikmah untuk membersihkan jiwa yang beriman dan menggembirakan hati fakir miskin, di samping membuahkan ketenteraman dan keberkatan dalam masyarakat Islam.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300851" y="1751745"/>
            <a:ext cx="389860" cy="3738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033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7" name="Rectangle 6"/>
          <p:cNvSpPr/>
          <p:nvPr/>
        </p:nvSpPr>
        <p:spPr>
          <a:xfrm>
            <a:off x="457199" y="4090578"/>
            <a:ext cx="8229599" cy="2492990"/>
          </a:xfrm>
          <a:prstGeom prst="rect">
            <a:avLst/>
          </a:prstGeom>
        </p:spPr>
        <p:txBody>
          <a:bodyPr wrap="square">
            <a:spAutoFit/>
          </a:bodyPr>
          <a:lstStyle/>
          <a:p>
            <a:pPr algn="just"/>
            <a:r>
              <a:rPr lang="ms-MY" sz="2600" b="1" dirty="0"/>
              <a:t>Maksudnya : </a:t>
            </a:r>
            <a:r>
              <a:rPr lang="ms-MY" sz="2600" b="1" dirty="0">
                <a:solidFill>
                  <a:srgbClr val="C00000"/>
                </a:solidFill>
              </a:rPr>
              <a:t>Ambillah (sebahagian) dari harta mereka menjadi sedekah, supaya dengannya engkau membersihkan mereka dan mensucikan mereka dan doakanlah untuk mereka, sesungguhnya doamu itu menjadi ketenteraman bagi mereka. Dan (ingatlah) Allah Maha Mendengar, lagi Maha Mengetahui.</a:t>
            </a:r>
            <a:r>
              <a:rPr lang="ms-MY" sz="2400" b="1" dirty="0">
                <a:solidFill>
                  <a:srgbClr val="C00000"/>
                </a:solidFill>
              </a:rPr>
              <a:t>	</a:t>
            </a:r>
            <a:endParaRPr lang="ms-MY" sz="2800" b="1" dirty="0"/>
          </a:p>
        </p:txBody>
      </p:sp>
      <p:sp>
        <p:nvSpPr>
          <p:cNvPr id="8" name="Snip Diagonal Corner Rectangle 5">
            <a:extLst>
              <a:ext uri="{FF2B5EF4-FFF2-40B4-BE49-F238E27FC236}">
                <a16:creationId xmlns:a16="http://schemas.microsoft.com/office/drawing/2014/main" xmlns="" id="{B99F7B4E-83DC-BDF3-5F5E-501ED07D7196}"/>
              </a:ext>
            </a:extLst>
          </p:cNvPr>
          <p:cNvSpPr/>
          <p:nvPr/>
        </p:nvSpPr>
        <p:spPr>
          <a:xfrm>
            <a:off x="280259" y="262930"/>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At-Taubah, ayat 103:</a:t>
            </a:r>
          </a:p>
        </p:txBody>
      </p:sp>
      <p:pic>
        <p:nvPicPr>
          <p:cNvPr id="4" name="Picture 3">
            <a:extLst>
              <a:ext uri="{FF2B5EF4-FFF2-40B4-BE49-F238E27FC236}">
                <a16:creationId xmlns:a16="http://schemas.microsoft.com/office/drawing/2014/main" xmlns="" id="{B0E39C0A-4784-42EB-A662-2A7677D6C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16" y="1322722"/>
            <a:ext cx="8839966" cy="2536156"/>
          </a:xfrm>
          <a:prstGeom prst="rect">
            <a:avLst/>
          </a:prstGeom>
        </p:spPr>
      </p:pic>
    </p:spTree>
    <p:extLst>
      <p:ext uri="{BB962C8B-B14F-4D97-AF65-F5344CB8AC3E}">
        <p14:creationId xmlns:p14="http://schemas.microsoft.com/office/powerpoint/2010/main" val="1615491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12421356</TotalTime>
  <Words>1723</Words>
  <Application>Microsoft Office PowerPoint</Application>
  <PresentationFormat>On-screen Show (4:3)</PresentationFormat>
  <Paragraphs>184</Paragraphs>
  <Slides>49</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49</vt:i4>
      </vt:variant>
    </vt:vector>
  </HeadingPairs>
  <TitlesOfParts>
    <vt:vector size="66"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1311</cp:revision>
  <dcterms:created xsi:type="dcterms:W3CDTF">2017-12-24T04:47:57Z</dcterms:created>
  <dcterms:modified xsi:type="dcterms:W3CDTF">2023-12-05T06:52:09Z</dcterms:modified>
</cp:coreProperties>
</file>